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3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04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BD94-0F3A-594B-9C95-0EBCFDAA5BE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FD90-8C05-AF47-A357-C21318DE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D2A08-F63F-1845-81C2-F9BBEBDCAC24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74514-E69D-2A40-BA88-98CAFFAB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0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4514-E69D-2A40-BA88-98CAFFAB92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234283" y="6312556"/>
            <a:ext cx="467114" cy="46711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0991" y="6356350"/>
            <a:ext cx="6299159" cy="365125"/>
          </a:xfrm>
        </p:spPr>
        <p:txBody>
          <a:bodyPr/>
          <a:lstStyle>
            <a:lvl1pPr algn="l">
              <a:defRPr sz="800">
                <a:latin typeface="Lato Regular"/>
                <a:cs typeface="Lato Regular"/>
              </a:defRPr>
            </a:lvl1pPr>
          </a:lstStyle>
          <a:p>
            <a:r>
              <a:rPr lang="en-US" smtClean="0"/>
              <a:t>© 2013 Century Business Solutions | Century Business Solutions is a registered ISO/MSP of Wells Fargo Bank N.A., Walnut Creek, CA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328" y="6356350"/>
            <a:ext cx="431471" cy="365125"/>
          </a:xfrm>
        </p:spPr>
        <p:txBody>
          <a:bodyPr/>
          <a:lstStyle>
            <a:lvl1pPr algn="ctr">
              <a:defRPr b="0" i="0">
                <a:solidFill>
                  <a:srgbClr val="242424"/>
                </a:solidFill>
                <a:latin typeface="Lato Bold"/>
                <a:cs typeface="Lato Bold"/>
              </a:defRPr>
            </a:lvl1pPr>
          </a:lstStyle>
          <a:p>
            <a:fld id="{04292BE4-5ABD-624E-B2A7-A271FA17F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5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Lat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21642" cy="365125"/>
          </a:xfrm>
        </p:spPr>
        <p:txBody>
          <a:bodyPr/>
          <a:lstStyle>
            <a:lvl1pPr algn="l">
              <a:defRPr sz="100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5328" y="6356350"/>
            <a:ext cx="431471" cy="365125"/>
          </a:xfrm>
        </p:spPr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FC6412-D6BB-6248-95E3-C32204D06EC1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BE4-5ABD-624E-B2A7-A271FA17F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2BE4-5ABD-624E-B2A7-A271FA17F3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ooter-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56350"/>
            <a:ext cx="1272546" cy="2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Lato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Lat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01_pacif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2435" y="-287866"/>
            <a:ext cx="10744202" cy="716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38814"/>
            <a:ext cx="9144000" cy="2572319"/>
          </a:xfrm>
          <a:prstGeom prst="rect">
            <a:avLst/>
          </a:prstGeom>
          <a:solidFill>
            <a:srgbClr val="D9D9D9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211" y="2464622"/>
            <a:ext cx="6707822" cy="1482920"/>
          </a:xfrm>
          <a:prstGeom prst="rect">
            <a:avLst/>
          </a:prstGeom>
        </p:spPr>
      </p:pic>
      <p:pic>
        <p:nvPicPr>
          <p:cNvPr id="16" name="Picture 15" descr="photodune-1969324-touching-screen-on-tablet-pc-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5362"/>
            <a:ext cx="9144000" cy="610"/>
          </a:xfrm>
          <a:prstGeom prst="rect">
            <a:avLst/>
          </a:prstGeom>
        </p:spPr>
      </p:pic>
      <p:pic>
        <p:nvPicPr>
          <p:cNvPr id="21" name="Picture 20" descr="photodune-3385492-money-well-spent-x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80829"/>
            <a:ext cx="9144000" cy="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6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-blured.png"/>
          <p:cNvPicPr>
            <a:picLocks noChangeAspect="1"/>
          </p:cNvPicPr>
          <p:nvPr/>
        </p:nvPicPr>
        <p:blipFill>
          <a:blip r:embed="rId2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04" y="-635470"/>
            <a:ext cx="6875196" cy="7493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Online Reporting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Client line reporting for funds deposited into your bank </a:t>
            </a:r>
            <a:r>
              <a:rPr lang="en-US" sz="1800" dirty="0" smtClean="0"/>
              <a:t>account.</a:t>
            </a:r>
            <a:endParaRPr lang="en-US" sz="1800" dirty="0"/>
          </a:p>
        </p:txBody>
      </p:sp>
      <p:pic>
        <p:nvPicPr>
          <p:cNvPr id="6" name="Picture 5" descr="screen001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28" y="1702293"/>
            <a:ext cx="4573752" cy="45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red.png"/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5842" y="-569034"/>
            <a:ext cx="7082241" cy="7719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Online Reporting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  Day-by-day breakdown, showing the total amount deposited into your </a:t>
            </a:r>
            <a:r>
              <a:rPr lang="en-US" sz="1800" dirty="0" smtClean="0"/>
              <a:t>account.</a:t>
            </a:r>
            <a:endParaRPr lang="en-US" sz="1800" dirty="0"/>
          </a:p>
        </p:txBody>
      </p:sp>
      <p:pic>
        <p:nvPicPr>
          <p:cNvPr id="6" name="Picture 5" descr="screen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05" y="1417638"/>
            <a:ext cx="6233014" cy="60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.png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-2235199" y="-2613173"/>
            <a:ext cx="10998200" cy="12338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References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Real, </a:t>
            </a:r>
            <a:r>
              <a:rPr lang="en-US" sz="1800" dirty="0" smtClean="0"/>
              <a:t>unsolicited </a:t>
            </a:r>
            <a:r>
              <a:rPr lang="en-US" sz="1800" dirty="0"/>
              <a:t>letters from long-time customers</a:t>
            </a:r>
            <a:r>
              <a:rPr lang="en-US" sz="1800" dirty="0" smtClean="0"/>
              <a:t>.</a:t>
            </a:r>
          </a:p>
          <a:p>
            <a:pPr marL="0" indent="0" algn="ctr">
              <a:buNone/>
            </a:pPr>
            <a:r>
              <a:rPr lang="en-US" sz="1600" dirty="0" smtClean="0">
                <a:latin typeface="Lato Light"/>
                <a:cs typeface="Lato Light"/>
              </a:rPr>
              <a:t>Building long-term relationships that last!</a:t>
            </a:r>
            <a:endParaRPr lang="en-US" sz="1600" dirty="0">
              <a:latin typeface="Lato Light"/>
              <a:cs typeface="Lato Light"/>
            </a:endParaRPr>
          </a:p>
        </p:txBody>
      </p:sp>
      <p:pic>
        <p:nvPicPr>
          <p:cNvPr id="5" name="Picture 4" descr="letter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440" y="2555653"/>
            <a:ext cx="3071960" cy="4066958"/>
          </a:xfrm>
          <a:prstGeom prst="rect">
            <a:avLst/>
          </a:prstGeom>
        </p:spPr>
      </p:pic>
      <p:pic>
        <p:nvPicPr>
          <p:cNvPr id="7" name="Picture 6" descr="text.png"/>
          <p:cNvPicPr>
            <a:picLocks noChangeAspect="1"/>
          </p:cNvPicPr>
          <p:nvPr/>
        </p:nvPicPr>
        <p:blipFill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23871" y="3500194"/>
            <a:ext cx="5986186" cy="67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25997"/>
            <a:ext cx="9144000" cy="238234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ntract.jpg"/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13337"/>
            <a:ext cx="9144000" cy="43900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33554" y="4023919"/>
            <a:ext cx="2102244" cy="2102244"/>
          </a:xfrm>
          <a:prstGeom prst="ellipse">
            <a:avLst/>
          </a:prstGeom>
          <a:solidFill>
            <a:srgbClr val="D9D9D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 Contracts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4525963"/>
          </a:xfrm>
        </p:spPr>
        <p:txBody>
          <a:bodyPr>
            <a:normAutofit/>
          </a:bodyPr>
          <a:lstStyle/>
          <a:p>
            <a:r>
              <a:rPr lang="en-US" sz="1800" dirty="0"/>
              <a:t>Most processors require a contract, locking a merchant into predetermined rates and coverage that often don’t make sense for that merchant’s particular business.</a:t>
            </a:r>
          </a:p>
          <a:p>
            <a:endParaRPr lang="en-US" sz="1800" dirty="0"/>
          </a:p>
          <a:p>
            <a:r>
              <a:rPr lang="en-US" sz="1800" dirty="0"/>
              <a:t>With Century Business Solutions, there is </a:t>
            </a:r>
            <a:r>
              <a:rPr lang="en-US" sz="1800" i="1" dirty="0"/>
              <a:t>no contract required</a:t>
            </a:r>
            <a:r>
              <a:rPr lang="en-US" sz="1800" dirty="0"/>
              <a:t>. We are confident that we bring our merchants the highest quality of service, the best solutions, and unrivaled support. In this manner, we let our service speak for itself.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3941726" y="4332091"/>
            <a:ext cx="1485900" cy="1485900"/>
          </a:xfrm>
          <a:prstGeom prst="noSmoking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31395" y="4221760"/>
            <a:ext cx="1706562" cy="1706562"/>
          </a:xfrm>
          <a:prstGeom prst="ellipse">
            <a:avLst/>
          </a:prstGeom>
          <a:noFill/>
          <a:ln w="3175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Next Step: Your Responsibility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578" y="1600200"/>
            <a:ext cx="724902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Live-signing procedure to ensure the protection of your privacy and confidential information.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Application for a new merchant number.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3743814"/>
            <a:ext cx="9144000" cy="311418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155"/>
            <a:ext cx="9144000" cy="43900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33554" y="2941737"/>
            <a:ext cx="2102244" cy="2102244"/>
          </a:xfrm>
          <a:prstGeom prst="ellipse">
            <a:avLst/>
          </a:prstGeom>
          <a:solidFill>
            <a:srgbClr val="D9D9D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1395" y="3139578"/>
            <a:ext cx="1706562" cy="1706562"/>
          </a:xfrm>
          <a:prstGeom prst="ellipse">
            <a:avLst/>
          </a:prstGeom>
          <a:noFill/>
          <a:ln w="3175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139578"/>
            <a:ext cx="1371600" cy="1371600"/>
          </a:xfrm>
          <a:prstGeom prst="rect">
            <a:avLst/>
          </a:prstGeom>
        </p:spPr>
      </p:pic>
      <p:pic>
        <p:nvPicPr>
          <p:cNvPr id="12" name="Picture 11" descr="che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2" y="1600200"/>
            <a:ext cx="589556" cy="589556"/>
          </a:xfrm>
          <a:prstGeom prst="rect">
            <a:avLst/>
          </a:prstGeom>
        </p:spPr>
      </p:pic>
      <p:pic>
        <p:nvPicPr>
          <p:cNvPr id="13" name="Picture 12" descr="che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2" y="2359090"/>
            <a:ext cx="589556" cy="5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Next Step: Our Responsibility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4" y="1794933"/>
            <a:ext cx="5223934" cy="4331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Underwriting process.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Installation of our systems at your convenience. You choose your preferred date/time (no additional charge).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Training provided for your staff on your selected date/time (no additional charge).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Continuous support of your account and payment related software (no additional charge).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to-do-list1.png"/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">
            <a:off x="5427134" y="1888066"/>
            <a:ext cx="6858000" cy="6858000"/>
          </a:xfrm>
          <a:prstGeom prst="rect">
            <a:avLst/>
          </a:prstGeom>
        </p:spPr>
      </p:pic>
      <p:pic>
        <p:nvPicPr>
          <p:cNvPr id="8" name="Picture 7" descr="chec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2" y="1600200"/>
            <a:ext cx="589556" cy="589556"/>
          </a:xfrm>
          <a:prstGeom prst="rect">
            <a:avLst/>
          </a:prstGeom>
        </p:spPr>
      </p:pic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2" y="2342156"/>
            <a:ext cx="589556" cy="589556"/>
          </a:xfrm>
          <a:prstGeom prst="rect">
            <a:avLst/>
          </a:prstGeom>
        </p:spPr>
      </p:pic>
      <p:pic>
        <p:nvPicPr>
          <p:cNvPr id="10" name="Picture 9" descr="chec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2" y="3564467"/>
            <a:ext cx="589556" cy="589556"/>
          </a:xfrm>
          <a:prstGeom prst="rect">
            <a:avLst/>
          </a:prstGeom>
        </p:spPr>
      </p:pic>
      <p:pic>
        <p:nvPicPr>
          <p:cNvPr id="11" name="Picture 10" descr="chec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2" y="4521200"/>
            <a:ext cx="589556" cy="5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3500000">
            <a:off x="1205677" y="2483382"/>
            <a:ext cx="8475250" cy="54856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09853" y="2061937"/>
            <a:ext cx="8331200" cy="2862322"/>
            <a:chOff x="2319868" y="2061937"/>
            <a:chExt cx="8331200" cy="2862322"/>
          </a:xfrm>
        </p:grpSpPr>
        <p:sp>
          <p:nvSpPr>
            <p:cNvPr id="2" name="TextBox 1"/>
            <p:cNvSpPr txBox="1"/>
            <p:nvPr/>
          </p:nvSpPr>
          <p:spPr>
            <a:xfrm>
              <a:off x="2319868" y="2061937"/>
              <a:ext cx="8331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600" dirty="0" smtClean="0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endParaRPr>
            </a:p>
            <a:p>
              <a:r>
                <a:rPr lang="en-US" sz="5400" b="1" i="1" dirty="0" smtClean="0">
                  <a:solidFill>
                    <a:srgbClr val="262626"/>
                  </a:solidFill>
                  <a:latin typeface="Lato Black"/>
                  <a:cs typeface="Lato Black"/>
                </a:rPr>
                <a:t>Call Us 888 500-7798</a:t>
              </a:r>
            </a:p>
            <a:p>
              <a:r>
                <a:rPr lang="en-US" sz="1400" dirty="0" smtClean="0">
                  <a:solidFill>
                    <a:srgbClr val="262626"/>
                  </a:solidFill>
                  <a:latin typeface="Lato Regular"/>
                  <a:cs typeface="Lato Regular"/>
                </a:rPr>
                <a:t>         </a:t>
              </a:r>
              <a:r>
                <a:rPr lang="en-US" sz="1400" dirty="0" err="1" smtClean="0">
                  <a:solidFill>
                    <a:srgbClr val="262626"/>
                  </a:solidFill>
                  <a:latin typeface="Lato Regular"/>
                  <a:cs typeface="Lato Regular"/>
                </a:rPr>
                <a:t>www.centurybizsolutions.com</a:t>
              </a:r>
              <a:r>
                <a:rPr lang="en-US" sz="1400" dirty="0" smtClean="0">
                  <a:solidFill>
                    <a:srgbClr val="262626"/>
                  </a:solidFill>
                  <a:latin typeface="Lato Regular"/>
                  <a:cs typeface="Lato Regular"/>
                </a:rPr>
                <a:t>              20 Pacifica, Suite 1450 Irvine, CA 92618</a:t>
              </a:r>
            </a:p>
            <a:p>
              <a:endParaRPr lang="en-US" sz="1600" dirty="0" smtClean="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418084" y="4404539"/>
              <a:ext cx="260773" cy="26077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1874" y="4368131"/>
              <a:ext cx="316654" cy="31665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12" y="1714803"/>
            <a:ext cx="2226126" cy="22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2700000">
            <a:off x="5172796" y="-268557"/>
            <a:ext cx="3621951" cy="992710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6364" y="414868"/>
            <a:ext cx="5080769" cy="527473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Lato Hairline"/>
                <a:cs typeface="Lato Hairline"/>
              </a:rPr>
              <a:t>Century Business Solutions is a registered ISO/MSP of Wells Fargo Bank.</a:t>
            </a:r>
          </a:p>
          <a:p>
            <a:endParaRPr lang="en-US" sz="3200" dirty="0" smtClean="0">
              <a:latin typeface="Lato Hairline"/>
              <a:cs typeface="Lato Hairline"/>
            </a:endParaRPr>
          </a:p>
          <a:p>
            <a:r>
              <a:rPr lang="en-US" sz="3200" dirty="0" smtClean="0">
                <a:latin typeface="Lato Hairline"/>
                <a:cs typeface="Lato Hairline"/>
              </a:rPr>
              <a:t>We have created and developed a strong relationship with First Data as our acquiring partner.</a:t>
            </a:r>
          </a:p>
          <a:p>
            <a:endParaRPr lang="en-US" sz="3200" dirty="0" smtClean="0">
              <a:latin typeface="Lato Hairline"/>
              <a:cs typeface="Lato Hairline"/>
            </a:endParaRPr>
          </a:p>
        </p:txBody>
      </p:sp>
      <p:pic>
        <p:nvPicPr>
          <p:cNvPr id="12" name="Picture 11" descr="wells-fargo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345" y="1416243"/>
            <a:ext cx="2600256" cy="2600254"/>
          </a:xfrm>
          <a:prstGeom prst="rect">
            <a:avLst/>
          </a:prstGeom>
        </p:spPr>
      </p:pic>
      <p:pic>
        <p:nvPicPr>
          <p:cNvPr id="13" name="Picture 12" descr="First-Dat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347" y="4857776"/>
            <a:ext cx="2600252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Who We Are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rPr>
              <a:t>Century Business Solutions is a leading payment processor with unique, proprietary methods of integration; we designed our products not only to reduce your costs, but to increase your efficiency.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85000"/>
                </a:schemeClr>
              </a:solidFill>
              <a:latin typeface="Lato Regular"/>
              <a:cs typeface="Lato Regular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13973" y="3459076"/>
            <a:ext cx="6716054" cy="1583622"/>
            <a:chOff x="1028444" y="2923930"/>
            <a:chExt cx="6716054" cy="15836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2219" y="3571460"/>
              <a:ext cx="4928504" cy="7836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25575" y="2955094"/>
              <a:ext cx="2321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>
                      <a:lumMod val="85000"/>
                    </a:schemeClr>
                  </a:solidFill>
                  <a:latin typeface="Lato Italic"/>
                  <a:cs typeface="Lato Italic"/>
                </a:rPr>
                <a:t>We Support</a:t>
              </a:r>
              <a:endParaRPr lang="en-US" b="1" i="1" dirty="0">
                <a:solidFill>
                  <a:schemeClr val="bg1">
                    <a:lumMod val="85000"/>
                  </a:schemeClr>
                </a:solidFill>
                <a:latin typeface="Lato Italic"/>
                <a:cs typeface="Lato Italic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28444" y="3389071"/>
              <a:ext cx="671605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65688" y="2923930"/>
              <a:ext cx="6641566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28444" y="4507552"/>
              <a:ext cx="671605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76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We Do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We provide cutting-edge payment processing technologies and the highest level of service for all of our merchants nationwide.</a:t>
            </a:r>
          </a:p>
          <a:p>
            <a:endParaRPr lang="en-US" sz="1800" dirty="0"/>
          </a:p>
          <a:p>
            <a:r>
              <a:rPr lang="en-US" sz="1800" dirty="0"/>
              <a:t>Our goal at Century Business Solutions is to provide you with a broad range of card-based payment solutions tailored specifically to your business.</a:t>
            </a:r>
          </a:p>
          <a:p>
            <a:endParaRPr lang="en-US" sz="1800" dirty="0"/>
          </a:p>
          <a:p>
            <a:r>
              <a:rPr lang="en-US" sz="1800" dirty="0"/>
              <a:t>Our team of knowledgeable merchant consultants will assist you in identifying which payment processing options are ideal for your unique business needs.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059900"/>
            <a:ext cx="9144000" cy="238234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402" y="5250374"/>
            <a:ext cx="12598400" cy="646654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33554" y="4257822"/>
            <a:ext cx="2102244" cy="2102244"/>
          </a:xfrm>
          <a:prstGeom prst="ellipse">
            <a:avLst/>
          </a:prstGeom>
          <a:solidFill>
            <a:srgbClr val="D9D9D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31395" y="4455663"/>
            <a:ext cx="1706562" cy="1706562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20-pacifica-irvine-ca-centur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614" y="4572882"/>
            <a:ext cx="1472124" cy="14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Credit Card Payment Process</a:t>
            </a:r>
            <a:endParaRPr lang="en-US" sz="3600" dirty="0"/>
          </a:p>
        </p:txBody>
      </p:sp>
      <p:pic>
        <p:nvPicPr>
          <p:cNvPr id="7" name="Picture 6" descr="diagr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308" y="1340118"/>
            <a:ext cx="4925624" cy="48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Interchange Fees</a:t>
            </a:r>
          </a:p>
          <a:p>
            <a:pPr marL="457200" lvl="1" indent="0">
              <a:buNone/>
            </a:pPr>
            <a:r>
              <a:rPr lang="en-US" sz="1600" dirty="0">
                <a:latin typeface="Lato Light"/>
                <a:cs typeface="Lato Light"/>
              </a:rPr>
              <a:t>These are the variable fees charged by card organizations for processing transactions.  Factors that affect individual interchange levels include card type, information included within a transaction, and whether the transaction came from a swiped or a keyed-in card. </a:t>
            </a:r>
          </a:p>
          <a:p>
            <a:r>
              <a:rPr lang="en-US" sz="2400" dirty="0"/>
              <a:t>Assessment Fees</a:t>
            </a:r>
          </a:p>
          <a:p>
            <a:pPr marL="457200" lvl="1" indent="0">
              <a:buNone/>
            </a:pPr>
            <a:r>
              <a:rPr lang="en-US" sz="1600" dirty="0">
                <a:latin typeface="Lato Light"/>
                <a:cs typeface="Lato Light"/>
              </a:rPr>
              <a:t>An assessment fee is retained by card-issuers like Visa, MasterCard, American Express, and Discover.</a:t>
            </a:r>
          </a:p>
          <a:p>
            <a:r>
              <a:rPr lang="en-US" sz="2400" dirty="0"/>
              <a:t>Member Bank</a:t>
            </a:r>
          </a:p>
          <a:p>
            <a:pPr marL="457200" lvl="1" indent="0">
              <a:buNone/>
            </a:pPr>
            <a:r>
              <a:rPr lang="en-US" sz="1600" dirty="0">
                <a:latin typeface="Lato Light"/>
                <a:cs typeface="Lato Light"/>
              </a:rPr>
              <a:t>A member bank has a merchant processing relationship with Visa and MasterCard. Member banks can issue merchant accounts directly to merchants.</a:t>
            </a:r>
          </a:p>
          <a:p>
            <a:r>
              <a:rPr lang="en-US" sz="2400" dirty="0"/>
              <a:t> Acquirer</a:t>
            </a:r>
          </a:p>
          <a:p>
            <a:pPr marL="457200" lvl="1" indent="0">
              <a:buNone/>
            </a:pPr>
            <a:r>
              <a:rPr lang="en-US" sz="1600" dirty="0">
                <a:latin typeface="Lato Light"/>
                <a:cs typeface="Lato Light"/>
              </a:rPr>
              <a:t>This is a network that processes a transaction on behalf of a merchant, e.g., First Data.</a:t>
            </a:r>
          </a:p>
        </p:txBody>
      </p:sp>
    </p:spTree>
    <p:extLst>
      <p:ext uri="{BB962C8B-B14F-4D97-AF65-F5344CB8AC3E}">
        <p14:creationId xmlns:p14="http://schemas.microsoft.com/office/powerpoint/2010/main" val="34935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633554" y="4023919"/>
            <a:ext cx="2102244" cy="2102244"/>
          </a:xfrm>
          <a:prstGeom prst="ellipse">
            <a:avLst/>
          </a:prstGeom>
          <a:solidFill>
            <a:srgbClr val="D9D9D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825997"/>
            <a:ext cx="9144000" cy="238234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mputer-service.jpg"/>
          <p:cNvPicPr>
            <a:picLocks noChangeAspect="1"/>
          </p:cNvPicPr>
          <p:nvPr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39613"/>
            <a:ext cx="9144000" cy="4390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2F2F2"/>
                </a:solidFill>
              </a:rPr>
              <a:t>Excellent Customer Service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F2F2F2"/>
                </a:solidFill>
              </a:rPr>
              <a:t>Unlimited 24/7 customer service provided by our in-house support team in California.  We NEVER outsource.</a:t>
            </a:r>
          </a:p>
          <a:p>
            <a:endParaRPr lang="en-US" sz="1800" dirty="0">
              <a:solidFill>
                <a:srgbClr val="F2F2F2"/>
              </a:solidFill>
            </a:endParaRPr>
          </a:p>
          <a:p>
            <a:r>
              <a:rPr lang="en-US" sz="1800" dirty="0">
                <a:solidFill>
                  <a:srgbClr val="F2F2F2"/>
                </a:solidFill>
              </a:rPr>
              <a:t>We have dedicated support members that are knowledgeable in different respective solutions, so an expert will always be available to you.</a:t>
            </a:r>
          </a:p>
          <a:p>
            <a:endParaRPr lang="en-US" sz="1800" dirty="0">
              <a:solidFill>
                <a:srgbClr val="F2F2F2"/>
              </a:solidFill>
            </a:endParaRPr>
          </a:p>
          <a:p>
            <a:r>
              <a:rPr lang="en-US" sz="1800" dirty="0">
                <a:solidFill>
                  <a:srgbClr val="F2F2F2"/>
                </a:solidFill>
              </a:rPr>
              <a:t>We will answer any questions you have at any time, as your satisfaction ensures our success.</a:t>
            </a:r>
          </a:p>
        </p:txBody>
      </p:sp>
      <p:sp>
        <p:nvSpPr>
          <p:cNvPr id="9" name="Oval 8"/>
          <p:cNvSpPr/>
          <p:nvPr/>
        </p:nvSpPr>
        <p:spPr>
          <a:xfrm>
            <a:off x="3831395" y="4221760"/>
            <a:ext cx="1706562" cy="1706562"/>
          </a:xfrm>
          <a:prstGeom prst="ellipse">
            <a:avLst/>
          </a:prstGeom>
          <a:noFill/>
          <a:ln w="3175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ir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543" y="4278011"/>
            <a:ext cx="1590266" cy="15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37" y="2496206"/>
            <a:ext cx="886326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Development Team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Unlike other merchant services providers, Century Business Solutions has its own in-house software development team that keeps up with the latest Visa/MasterCard regulations.</a:t>
            </a:r>
          </a:p>
          <a:p>
            <a:endParaRPr lang="en-US" sz="2400" dirty="0"/>
          </a:p>
          <a:p>
            <a:r>
              <a:rPr lang="en-US" sz="2400" dirty="0"/>
              <a:t>Our developers program payment solutions specifically to optimize the Visa and MasterCard interchange levels.</a:t>
            </a:r>
          </a:p>
        </p:txBody>
      </p:sp>
    </p:spTree>
    <p:extLst>
      <p:ext uri="{BB962C8B-B14F-4D97-AF65-F5344CB8AC3E}">
        <p14:creationId xmlns:p14="http://schemas.microsoft.com/office/powerpoint/2010/main" val="93871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Chargeback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Typical Process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Lato Light"/>
                <a:cs typeface="Lato Light"/>
              </a:rPr>
              <a:t>A cardholder or an issuing bank files a chargeback.</a:t>
            </a:r>
          </a:p>
          <a:p>
            <a:r>
              <a:rPr lang="en-US" sz="1800" dirty="0" smtClean="0">
                <a:latin typeface="Lato Light"/>
                <a:cs typeface="Lato Light"/>
              </a:rPr>
              <a:t>4 to 5 days later, the merchant receives a notification of this in the mail.</a:t>
            </a:r>
            <a:endParaRPr lang="en-US" sz="1800" dirty="0">
              <a:latin typeface="Lato Light"/>
              <a:cs typeface="Lato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Century Business Solutions’ Process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Lato Light"/>
                <a:cs typeface="Lato Light"/>
              </a:rPr>
              <a:t> A cardholder or an issuing bank files a chargeback.</a:t>
            </a:r>
          </a:p>
          <a:p>
            <a:r>
              <a:rPr lang="en-US" sz="1600" dirty="0">
                <a:latin typeface="Lato Light"/>
                <a:cs typeface="Lato Light"/>
              </a:rPr>
              <a:t>24 to 48 hours later, one of our agents contacts the merchant by phone and by email.</a:t>
            </a:r>
          </a:p>
          <a:p>
            <a:r>
              <a:rPr lang="en-US" sz="1600" dirty="0">
                <a:latin typeface="Lato Light"/>
                <a:cs typeface="Lato Light"/>
              </a:rPr>
              <a:t>Our agent will address exactly how to respond, giving personalized service for each unique case.</a:t>
            </a:r>
          </a:p>
          <a:p>
            <a:r>
              <a:rPr lang="en-US" sz="1600" dirty="0">
                <a:latin typeface="Lato Light"/>
                <a:cs typeface="Lato Light"/>
              </a:rPr>
              <a:t>One of our customer service representatives will look further into the case and advise the merchant about filing a rebuttal.</a:t>
            </a:r>
          </a:p>
          <a:p>
            <a:r>
              <a:rPr lang="en-US" sz="1600" dirty="0">
                <a:latin typeface="Lato Light"/>
                <a:cs typeface="Lato Light"/>
              </a:rPr>
              <a:t>If a merchant forgets to file a rebuttal, an agent will reach out and make sure the merchant knows about this before the window to file closes.</a:t>
            </a:r>
          </a:p>
        </p:txBody>
      </p:sp>
      <p:pic>
        <p:nvPicPr>
          <p:cNvPr id="12" name="Picture 11" descr="circle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7999" y="1417638"/>
            <a:ext cx="6287102" cy="6287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15" y="3618413"/>
            <a:ext cx="2507750" cy="25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722</Words>
  <Application>Microsoft Macintosh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Who We Are</vt:lpstr>
      <vt:lpstr>What We Do</vt:lpstr>
      <vt:lpstr>The Credit Card Payment Process</vt:lpstr>
      <vt:lpstr>Understanding Key Terms</vt:lpstr>
      <vt:lpstr>Excellent Customer Service</vt:lpstr>
      <vt:lpstr>Development Team</vt:lpstr>
      <vt:lpstr>Chargeback Management</vt:lpstr>
      <vt:lpstr>Online Reporting</vt:lpstr>
      <vt:lpstr>Online Reporting</vt:lpstr>
      <vt:lpstr>References</vt:lpstr>
      <vt:lpstr>No Contracts</vt:lpstr>
      <vt:lpstr>The Next Step: Your Responsibility</vt:lpstr>
      <vt:lpstr>The Next Step: Our Responsibility</vt:lpstr>
      <vt:lpstr>PowerPoint Presentation</vt:lpstr>
    </vt:vector>
  </TitlesOfParts>
  <Company>Century Business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Eveland</dc:creator>
  <cp:lastModifiedBy>Andy Eveland</cp:lastModifiedBy>
  <cp:revision>44</cp:revision>
  <cp:lastPrinted>2013-12-31T01:12:11Z</cp:lastPrinted>
  <dcterms:created xsi:type="dcterms:W3CDTF">2013-12-30T19:15:37Z</dcterms:created>
  <dcterms:modified xsi:type="dcterms:W3CDTF">2014-01-17T00:12:43Z</dcterms:modified>
</cp:coreProperties>
</file>