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0" r:id="rId2"/>
    <p:sldId id="271" r:id="rId3"/>
    <p:sldId id="272" r:id="rId4"/>
    <p:sldId id="27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4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24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2BD94-0F3A-594B-9C95-0EBCFDAA5BEE}" type="datetimeFigureOut">
              <a:rPr lang="en-US" smtClean="0"/>
              <a:t>1/20/14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4FD90-8C05-AF47-A357-C21318DEA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2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D2A08-F63F-1845-81C2-F9BBEBDCAC24}" type="datetimeFigureOut">
              <a:rPr lang="en-US" smtClean="0"/>
              <a:t>1/20/14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74514-E69D-2A40-BA88-98CAFFAB9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0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234283" y="6312556"/>
            <a:ext cx="467114" cy="46711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Lato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  <a:latin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0991" y="6356350"/>
            <a:ext cx="6299159" cy="365125"/>
          </a:xfrm>
        </p:spPr>
        <p:txBody>
          <a:bodyPr/>
          <a:lstStyle>
            <a:lvl1pPr algn="l">
              <a:defRPr sz="800">
                <a:latin typeface="Lato Regular"/>
                <a:cs typeface="Lato Regular"/>
              </a:defRPr>
            </a:lvl1pPr>
          </a:lstStyle>
          <a:p>
            <a:r>
              <a:rPr lang="en-US" smtClean="0"/>
              <a:t>© 2013 Century Business Solutions | Century Business Solutions is a registered ISO/MSP of Wells Fargo Bank N.A., Walnut Creek, CA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5328" y="6356350"/>
            <a:ext cx="431471" cy="365125"/>
          </a:xfrm>
        </p:spPr>
        <p:txBody>
          <a:bodyPr/>
          <a:lstStyle>
            <a:lvl1pPr algn="ctr">
              <a:defRPr b="0" i="0">
                <a:solidFill>
                  <a:srgbClr val="242424"/>
                </a:solidFill>
                <a:latin typeface="Lato Bold"/>
                <a:cs typeface="Lato Bold"/>
              </a:defRPr>
            </a:lvl1pPr>
          </a:lstStyle>
          <a:p>
            <a:fld id="{04292BE4-5ABD-624E-B2A7-A271FA17F3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5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C6412-D6BB-6248-95E3-C32204D06EC1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BE4-5ABD-624E-B2A7-A271FA17F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C6412-D6BB-6248-95E3-C32204D06EC1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BE4-5ABD-624E-B2A7-A271FA17F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Lato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Lato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Lato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Lato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Lat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C6412-D6BB-6248-95E3-C32204D06EC1}" type="datetimeFigureOut">
              <a:rPr lang="en-US" smtClean="0"/>
              <a:t>1/20/14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021642" cy="365125"/>
          </a:xfrm>
        </p:spPr>
        <p:txBody>
          <a:bodyPr/>
          <a:lstStyle>
            <a:lvl1pPr algn="l">
              <a:defRPr sz="100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5328" y="6356350"/>
            <a:ext cx="431471" cy="365125"/>
          </a:xfrm>
        </p:spPr>
        <p:txBody>
          <a:bodyPr/>
          <a:lstStyle/>
          <a:p>
            <a:fld id="{04292BE4-5ABD-624E-B2A7-A271FA17F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9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C6412-D6BB-6248-95E3-C32204D06EC1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BE4-5ABD-624E-B2A7-A271FA17F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1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C6412-D6BB-6248-95E3-C32204D06EC1}" type="datetimeFigureOut">
              <a:rPr lang="en-US" smtClean="0"/>
              <a:t>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BE4-5ABD-624E-B2A7-A271FA17F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4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C6412-D6BB-6248-95E3-C32204D06EC1}" type="datetimeFigureOut">
              <a:rPr lang="en-US" smtClean="0"/>
              <a:t>1/20/14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BE4-5ABD-624E-B2A7-A271FA17F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8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C6412-D6BB-6248-95E3-C32204D06EC1}" type="datetimeFigureOut">
              <a:rPr lang="en-US" smtClean="0"/>
              <a:t>1/20/14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BE4-5ABD-624E-B2A7-A271FA17F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0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C6412-D6BB-6248-95E3-C32204D06EC1}" type="datetimeFigureOut">
              <a:rPr lang="en-US" smtClean="0"/>
              <a:t>1/20/14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BE4-5ABD-624E-B2A7-A271FA17F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6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C6412-D6BB-6248-95E3-C32204D06EC1}" type="datetimeFigureOut">
              <a:rPr lang="en-US" smtClean="0"/>
              <a:t>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BE4-5ABD-624E-B2A7-A271FA17F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7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C6412-D6BB-6248-95E3-C32204D06EC1}" type="datetimeFigureOut">
              <a:rPr lang="en-US" smtClean="0"/>
              <a:t>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BE4-5ABD-624E-B2A7-A271FA17F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7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2BE4-5ABD-624E-B2A7-A271FA17F32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ooter-logo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56350"/>
            <a:ext cx="1272546" cy="28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0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Lato Blac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95000"/>
            </a:schemeClr>
          </a:solidFill>
          <a:latin typeface="Lat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95000"/>
            </a:schemeClr>
          </a:solidFill>
          <a:latin typeface="Lat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95000"/>
            </a:schemeClr>
          </a:solidFill>
          <a:latin typeface="Lat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95000"/>
            </a:schemeClr>
          </a:solidFill>
          <a:latin typeface="Lat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95000"/>
            </a:schemeClr>
          </a:solidFill>
          <a:latin typeface="Lat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MAS90/MAS200 Integrated Solution</a:t>
            </a:r>
            <a:br>
              <a:rPr lang="en-US" sz="4000" dirty="0" smtClean="0"/>
            </a:br>
            <a:r>
              <a:rPr lang="en-US" sz="1600" dirty="0" smtClean="0">
                <a:latin typeface="Lato Light"/>
                <a:cs typeface="Lato Light"/>
              </a:rPr>
              <a:t>SAGE 100 STANDARD &amp; ADVANCED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We Guarantee our </a:t>
            </a:r>
            <a:r>
              <a:rPr lang="en-US" sz="1800" b="1" i="1" dirty="0" err="1"/>
              <a:t>eBizCharge</a:t>
            </a:r>
            <a:r>
              <a:rPr lang="en-US" sz="1800" dirty="0"/>
              <a:t> credit card module in MAS90 (SAG100 Standard)/MAS200 (SAGE100 Advanced) will reduce your processing costs significantly and increase your profitability.</a:t>
            </a:r>
          </a:p>
          <a:p>
            <a:endParaRPr lang="en-US" sz="1800" dirty="0"/>
          </a:p>
          <a:p>
            <a:r>
              <a:rPr lang="en-US" sz="1800" dirty="0"/>
              <a:t>We have developed integrated credit card processing solutions with many ERP systems, including MAS90 (SAGE100 Standard)/MAS200 (SAGE100 Advanced).</a:t>
            </a:r>
          </a:p>
          <a:p>
            <a:endParaRPr lang="en-US" sz="1800" dirty="0"/>
          </a:p>
          <a:p>
            <a:r>
              <a:rPr lang="en-US" sz="1800" dirty="0"/>
              <a:t>As a SAGE Certified Development Partner, Century Business Solutions brings you an integrated solution for MAS90 (SAGE100 Standard) and MAS200 (SAGE100 Advanced) accounting programs.</a:t>
            </a:r>
          </a:p>
          <a:p>
            <a:endParaRPr lang="en-US" sz="1800" dirty="0"/>
          </a:p>
          <a:p>
            <a:r>
              <a:rPr lang="en-US" sz="1800" dirty="0"/>
              <a:t>Our integrated solutions do not require you to change your processes or retrain staff, as the look and feel of the software does not change at all.</a:t>
            </a:r>
          </a:p>
        </p:txBody>
      </p:sp>
    </p:spTree>
    <p:extLst>
      <p:ext uri="{BB962C8B-B14F-4D97-AF65-F5344CB8AC3E}">
        <p14:creationId xmlns:p14="http://schemas.microsoft.com/office/powerpoint/2010/main" val="68966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xes.png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133" y="-448734"/>
            <a:ext cx="18827336" cy="12469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MAS90/MAS200 Integrated Solution</a:t>
            </a:r>
            <a:br>
              <a:rPr lang="en-US" sz="4000" dirty="0" smtClean="0"/>
            </a:br>
            <a:r>
              <a:rPr lang="en-US" sz="1600" dirty="0" smtClean="0">
                <a:latin typeface="Lato Light"/>
                <a:cs typeface="Lato Light"/>
              </a:rPr>
              <a:t>SAGE 100 STANDARD &amp; ADVANCED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658533"/>
            <a:ext cx="4478867" cy="3467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Lato Light"/>
                <a:cs typeface="Lato Light"/>
              </a:rPr>
              <a:t>Record credit card authorizations and deposits in:</a:t>
            </a:r>
          </a:p>
          <a:p>
            <a:pPr marL="457200" lvl="1" indent="0">
              <a:buNone/>
            </a:pPr>
            <a:r>
              <a:rPr lang="en-US" b="1" i="1" dirty="0" smtClean="0">
                <a:latin typeface="Lato Regular"/>
                <a:cs typeface="Lato Regular"/>
              </a:rPr>
              <a:t>S/O Sales Order Entry</a:t>
            </a:r>
          </a:p>
          <a:p>
            <a:pPr marL="457200" lvl="1" indent="0">
              <a:buNone/>
            </a:pPr>
            <a:r>
              <a:rPr lang="en-US" b="1" i="1" dirty="0" smtClean="0">
                <a:latin typeface="Lato Regular"/>
                <a:cs typeface="Lato Regular"/>
              </a:rPr>
              <a:t>S/O Invoice Data Entry</a:t>
            </a:r>
          </a:p>
          <a:p>
            <a:pPr marL="457200" lvl="1" indent="0">
              <a:buNone/>
            </a:pPr>
            <a:r>
              <a:rPr lang="en-US" b="1" i="1" dirty="0" smtClean="0">
                <a:latin typeface="Lato Regular"/>
                <a:cs typeface="Lato Regular"/>
              </a:rPr>
              <a:t>Cash Receipts</a:t>
            </a:r>
          </a:p>
        </p:txBody>
      </p:sp>
      <p:pic>
        <p:nvPicPr>
          <p:cNvPr id="5" name="Picture 4" descr="sage10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629" y="831484"/>
            <a:ext cx="8599020" cy="7035562"/>
          </a:xfrm>
          <a:prstGeom prst="rect">
            <a:avLst/>
          </a:prstGeom>
        </p:spPr>
      </p:pic>
      <p:pic>
        <p:nvPicPr>
          <p:cNvPr id="7" name="Picture 6" descr="check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22" y="3039533"/>
            <a:ext cx="386356" cy="386356"/>
          </a:xfrm>
          <a:prstGeom prst="rect">
            <a:avLst/>
          </a:prstGeom>
        </p:spPr>
      </p:pic>
      <p:pic>
        <p:nvPicPr>
          <p:cNvPr id="8" name="Picture 7" descr="check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22" y="3541311"/>
            <a:ext cx="386356" cy="386356"/>
          </a:xfrm>
          <a:prstGeom prst="rect">
            <a:avLst/>
          </a:prstGeom>
        </p:spPr>
      </p:pic>
      <p:pic>
        <p:nvPicPr>
          <p:cNvPr id="9" name="Picture 8" descr="check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22" y="4047066"/>
            <a:ext cx="386356" cy="38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MAS90/MAS200 Integrated Solution</a:t>
            </a:r>
            <a:br>
              <a:rPr lang="en-US" sz="4000" dirty="0" smtClean="0"/>
            </a:br>
            <a:r>
              <a:rPr lang="en-US" sz="1600" dirty="0" smtClean="0">
                <a:latin typeface="Lato Light"/>
                <a:cs typeface="Lato Light"/>
              </a:rPr>
              <a:t>SAGE 100 STANDARD &amp; ADVANCED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Pay open invoices or create pre-payments with a credit card in A/R Cash Receipts Entry</a:t>
            </a:r>
          </a:p>
          <a:p>
            <a:endParaRPr lang="en-US" sz="1600" dirty="0"/>
          </a:p>
          <a:p>
            <a:r>
              <a:rPr lang="en-US" sz="1600" dirty="0"/>
              <a:t>Print settled transactions in A/R Credit Settlement Report</a:t>
            </a:r>
          </a:p>
          <a:p>
            <a:endParaRPr lang="en-US" sz="1600" dirty="0"/>
          </a:p>
          <a:p>
            <a:r>
              <a:rPr lang="en-US" sz="1600" dirty="0"/>
              <a:t>Capture credit card authorizations for settlement in S/O Daily Sales Reports and Updates</a:t>
            </a:r>
          </a:p>
          <a:p>
            <a:endParaRPr lang="en-US" sz="1600" dirty="0"/>
          </a:p>
          <a:p>
            <a:r>
              <a:rPr lang="en-US" sz="1600" dirty="0"/>
              <a:t>Our integrations run invisibly inside your MAS program; no retraining is necessary.</a:t>
            </a:r>
          </a:p>
          <a:p>
            <a:endParaRPr lang="en-US" sz="1600" dirty="0"/>
          </a:p>
          <a:p>
            <a:r>
              <a:rPr lang="en-US" sz="1600" dirty="0"/>
              <a:t>Qualify all types of credit and debit cards—including corporate and government purchasing cards—at the lowest Visa and MasterCard interchange levels.</a:t>
            </a:r>
          </a:p>
        </p:txBody>
      </p:sp>
    </p:spTree>
    <p:extLst>
      <p:ext uri="{BB962C8B-B14F-4D97-AF65-F5344CB8AC3E}">
        <p14:creationId xmlns:p14="http://schemas.microsoft.com/office/powerpoint/2010/main" val="379327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MAS90/MAS200 Integrated Solution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>
                <a:latin typeface="Lato Light"/>
                <a:cs typeface="Lato Light"/>
              </a:rPr>
              <a:t>SAGE 100 STANDARD &amp; ADVANCED</a:t>
            </a:r>
            <a:endParaRPr lang="en-US" sz="1600" dirty="0">
              <a:latin typeface="Lato Light"/>
              <a:cs typeface="Lato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freedom of processing without a binding contract</a:t>
            </a:r>
          </a:p>
          <a:p>
            <a:endParaRPr lang="en-US" sz="1800" dirty="0"/>
          </a:p>
          <a:p>
            <a:r>
              <a:rPr lang="en-US" sz="1800" dirty="0"/>
              <a:t>No daily discount (fees debited once a month only)</a:t>
            </a:r>
          </a:p>
          <a:p>
            <a:endParaRPr lang="en-US" sz="1800" dirty="0"/>
          </a:p>
          <a:p>
            <a:r>
              <a:rPr lang="en-US" sz="1800" dirty="0"/>
              <a:t>No installation fees and no software update fees</a:t>
            </a:r>
          </a:p>
          <a:p>
            <a:endParaRPr lang="en-US" sz="1800" dirty="0"/>
          </a:p>
          <a:p>
            <a:r>
              <a:rPr lang="en-US" sz="1800" dirty="0"/>
              <a:t>A multitude of searching and reporting tools from our own gateway, </a:t>
            </a:r>
            <a:r>
              <a:rPr lang="en-US" sz="1800" dirty="0" err="1"/>
              <a:t>eBizCharge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/>
              <a:t>Unlimited 24/7 customer service provided by our in-house client services team in California. No Outsourcing</a:t>
            </a:r>
          </a:p>
        </p:txBody>
      </p:sp>
    </p:spTree>
    <p:extLst>
      <p:ext uri="{BB962C8B-B14F-4D97-AF65-F5344CB8AC3E}">
        <p14:creationId xmlns:p14="http://schemas.microsoft.com/office/powerpoint/2010/main" val="94482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301</Words>
  <Application>Microsoft Macintosh PowerPoint</Application>
  <PresentationFormat>On-screen Show (4:3)</PresentationFormat>
  <Paragraphs>33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MAS90/MAS200 Integrated Solution SAGE 100 STANDARD &amp; ADVANCED</vt:lpstr>
      <vt:lpstr>MAS90/MAS200 Integrated Solution SAGE 100 STANDARD &amp; ADVANCED</vt:lpstr>
      <vt:lpstr>MAS90/MAS200 Integrated Solution SAGE 100 STANDARD &amp; ADVANCED</vt:lpstr>
      <vt:lpstr>MAS90/MAS200 Integrated Solution SAGE 100 STANDARD &amp; ADVANCED</vt:lpstr>
    </vt:vector>
  </TitlesOfParts>
  <Company>Century Business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Eveland</dc:creator>
  <cp:lastModifiedBy>Andy Eveland</cp:lastModifiedBy>
  <cp:revision>35</cp:revision>
  <cp:lastPrinted>2013-12-31T01:12:11Z</cp:lastPrinted>
  <dcterms:created xsi:type="dcterms:W3CDTF">2013-12-30T19:15:37Z</dcterms:created>
  <dcterms:modified xsi:type="dcterms:W3CDTF">2014-01-20T22:59:24Z</dcterms:modified>
</cp:coreProperties>
</file>